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50" r:id="rId1"/>
  </p:sldMasterIdLst>
  <p:notesMasterIdLst>
    <p:notesMasterId r:id="rId2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B6E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CBD9E-B8FD-43F1-A167-6D4F12730CC4}" type="datetimeFigureOut">
              <a:rPr lang="en-IN" smtClean="0"/>
              <a:pPr/>
              <a:t>18-07-2022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92963-CC86-404C-A6A4-C4070E0442E7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580375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FBA8242-8AA7-4478-A461-6EE8ECDBB003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810917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653D-BCFF-4FEB-9DA7-F06D80736507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630938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0AA8-4D31-4FDA-BED5-7770023FD6A1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459519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DF3FB-5746-4876-B3EA-8211BA683E9D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6214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BF7E-59EE-47EB-B2D4-E8F8658BA1CF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690403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3ACA-25BB-4341-AD10-0283DB5E05B4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9912428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A12A-BD59-4FF0-BCB0-CF49FC17F484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715780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F902-487F-4E4A-9775-BD8ADD95D86E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679416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693-14BC-4F84-8748-197115278E4F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65578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C59-5FA2-411E-9195-C625C5498B5A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481112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E2D63-612F-40AA-A397-87B8EA979115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992208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99CF3-1D13-44B8-A83C-5946037010C3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4287386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21A38-DC8B-4849-910B-92232433075E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980514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7F7A-7A8E-48C8-9925-D871D010E880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616512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5E87-BAE0-496F-BBA3-94B1064B23DA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065947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AD530-3DFB-4DED-97C5-E65E9694BA8C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177014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0285-B9E9-45C8-BD91-425E81C82F6E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203334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2CE569D-6C93-43AE-AAF3-477224787945}" type="datetime1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Riya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6413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  <p:sldLayoutId id="2147483962" r:id="rId12"/>
    <p:sldLayoutId id="2147483963" r:id="rId13"/>
    <p:sldLayoutId id="2147483964" r:id="rId14"/>
    <p:sldLayoutId id="2147483965" r:id="rId15"/>
    <p:sldLayoutId id="2147483966" r:id="rId16"/>
    <p:sldLayoutId id="2147483967" r:id="rId17"/>
  </p:sldLayoutIdLst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C390F3F-86FF-4836-B3B7-47986B074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51"/>
            <a:ext cx="12192000" cy="694399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9954E3-56BC-43F6-8AB1-E562DAC340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700" y="1060723"/>
            <a:ext cx="9448800" cy="1825096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bg2">
                <a:lumMod val="1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88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Bulbous</a:t>
            </a:r>
            <a:r>
              <a:rPr lang="en-US" sz="8800" b="1" u="sng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8800" b="1" u="sng" dirty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EA4487F-5790-469D-8546-78BB0AB293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7551" y="3342234"/>
            <a:ext cx="6539949" cy="1155314"/>
          </a:xfrm>
          <a:solidFill>
            <a:schemeClr val="tx2">
              <a:lumMod val="25000"/>
              <a:lumOff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r"/>
            <a:r>
              <a:rPr lang="en-US" sz="80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endParaRPr lang="en-IN" sz="8000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="" xmlns:a16="http://schemas.microsoft.com/office/drawing/2014/main" id="{B3295AF3-F482-4CB9-8015-460B19D77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25D9E2C1-E8B7-477B-8794-F9868D2B6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504257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22C6151-67B0-4F58-A68B-8FC7B428B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5287"/>
            <a:ext cx="12192000" cy="70832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BFB2F5-5CD9-452D-9770-D5CC73930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209" y="609600"/>
            <a:ext cx="8610600" cy="1293028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Introduction</a:t>
            </a:r>
            <a:endParaRPr lang="en-IN" sz="6000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2F8DBD-4C39-481F-AF76-53FAD2CC0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309" y="2366838"/>
            <a:ext cx="10820400" cy="4024125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u="sng" dirty="0">
                <a:solidFill>
                  <a:srgbClr val="7030A0"/>
                </a:solidFill>
              </a:rPr>
              <a:t>Ornamental Bulbous Plants, often Called Ornamental Bulbs Or Ornamental Geophytes In Horticulture.</a:t>
            </a:r>
          </a:p>
          <a:p>
            <a:r>
              <a:rPr lang="en-US" u="sng" dirty="0">
                <a:solidFill>
                  <a:srgbClr val="7030A0"/>
                </a:solidFill>
              </a:rPr>
              <a:t>Most Of The Bulbous Plants Die Down To The Ground For Some Period Of The Year.</a:t>
            </a:r>
          </a:p>
          <a:p>
            <a:r>
              <a:rPr lang="en-US" u="sng" dirty="0">
                <a:solidFill>
                  <a:srgbClr val="7030A0"/>
                </a:solidFill>
              </a:rPr>
              <a:t>The Bulbous Part Of The Plant Will Store The Food Required By Them To Restart In The Growing Season.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9673440-F467-4BD7-9E10-A1EDED0EF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CD5F417-20F1-4BA3-98F4-379F56DC8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419928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D918807-9111-4D05-905B-5D793123F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1FE63D-83AA-4859-BAF8-34ED58AF9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570824"/>
            <a:ext cx="9720470" cy="1293028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US" sz="5400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n-lt"/>
                <a:ea typeface="+mn-ea"/>
                <a:cs typeface="+mn-cs"/>
              </a:rPr>
              <a:t>Advantages Of Bulbous Plants</a:t>
            </a:r>
            <a:endParaRPr lang="en-IN" sz="5400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54DD84-DC43-4BD1-ADED-1AAE718C696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FF0000"/>
                </a:solidFill>
              </a:rPr>
              <a:t>The Bulbous Plants Enhance The Aesthetic Beauty Of The Human Surroundings.</a:t>
            </a:r>
          </a:p>
          <a:p>
            <a:r>
              <a:rPr lang="en-US" dirty="0">
                <a:solidFill>
                  <a:srgbClr val="FF0000"/>
                </a:solidFill>
              </a:rPr>
              <a:t>They Can Be Grown As Ground Cover In The Shrubberies And Arboreta.</a:t>
            </a:r>
          </a:p>
          <a:p>
            <a:r>
              <a:rPr lang="en-US" dirty="0">
                <a:solidFill>
                  <a:srgbClr val="FF0000"/>
                </a:solidFill>
              </a:rPr>
              <a:t>The Bulbous Plants With Fragrant Flowers Fill The Air With Enticing Aroma.</a:t>
            </a:r>
          </a:p>
          <a:p>
            <a:r>
              <a:rPr lang="en-US" dirty="0">
                <a:solidFill>
                  <a:srgbClr val="FF0000"/>
                </a:solidFill>
              </a:rPr>
              <a:t>Some Bulbous Plants Purify The Indoor Environment By Absorbing Pollutants.</a:t>
            </a:r>
          </a:p>
          <a:p>
            <a:r>
              <a:rPr lang="en-US" dirty="0">
                <a:solidFill>
                  <a:srgbClr val="FF0000"/>
                </a:solidFill>
              </a:rPr>
              <a:t>Used To Decorate The Indoor As Well As Outdoors.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B99D164-07C5-45A5-B676-5F65F1445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820F419-AA75-4479-B021-098AF4918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850434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D3EED54-BB62-483B-8F48-634991385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AB9F4A-C539-4DE8-B409-1C704D261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609600"/>
            <a:ext cx="9611139" cy="1293028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Propagation Of Bulbous Plants</a:t>
            </a:r>
            <a:endParaRPr lang="en-IN" sz="5400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D3E903A-ED0E-497B-8519-B6CC0B5CA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344" y="2789764"/>
            <a:ext cx="9601196" cy="3318936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Through Bulbs.</a:t>
            </a:r>
          </a:p>
          <a:p>
            <a:r>
              <a:rPr lang="en-US" dirty="0">
                <a:solidFill>
                  <a:srgbClr val="0070C0"/>
                </a:solidFill>
              </a:rPr>
              <a:t>Corms.</a:t>
            </a:r>
          </a:p>
          <a:p>
            <a:r>
              <a:rPr lang="en-US" dirty="0">
                <a:solidFill>
                  <a:srgbClr val="0070C0"/>
                </a:solidFill>
              </a:rPr>
              <a:t>Tubers.</a:t>
            </a:r>
          </a:p>
          <a:p>
            <a:r>
              <a:rPr lang="en-US" dirty="0">
                <a:solidFill>
                  <a:srgbClr val="0070C0"/>
                </a:solidFill>
              </a:rPr>
              <a:t>Rhizomes.</a:t>
            </a:r>
          </a:p>
          <a:p>
            <a:r>
              <a:rPr lang="en-US" dirty="0">
                <a:solidFill>
                  <a:srgbClr val="0070C0"/>
                </a:solidFill>
              </a:rPr>
              <a:t>Seeds.</a:t>
            </a:r>
          </a:p>
          <a:p>
            <a:r>
              <a:rPr lang="en-US" dirty="0">
                <a:solidFill>
                  <a:srgbClr val="0070C0"/>
                </a:solidFill>
              </a:rPr>
              <a:t>Now Some Of The Bulbous Ornamentals Are Also Multiplied Through Plant Tissue Culture Techniques.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C1F85F0-91FF-488D-A745-0AA104838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440556"/>
            <a:ext cx="7305900" cy="417443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9237412-0FEB-49B8-B421-B4F83FE7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52787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396B25-959B-4814-9B56-A87FB3FF3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101" y="1033864"/>
            <a:ext cx="8610600" cy="3145019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sz="6600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Examples Of </a:t>
            </a:r>
            <a:r>
              <a:rPr lang="en-US" sz="6600" b="1" u="sng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BulbousPlants</a:t>
            </a:r>
            <a:endParaRPr lang="en-IN" sz="6600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="" xmlns:a16="http://schemas.microsoft.com/office/drawing/2014/main" id="{F32DE062-B17E-44BC-A029-4BD9986EA5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12035"/>
            <a:ext cx="12191999" cy="7070035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F7B9831-87BE-41D1-938B-786002B14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C0A4099-E00E-4FA4-8992-DDC64A156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609060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70CD4E-1D8A-49F8-8352-C611CAC0F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898" y="0"/>
            <a:ext cx="9601196" cy="1303867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sz="5400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+mn-lt"/>
                <a:ea typeface="+mn-ea"/>
                <a:cs typeface="+mn-cs"/>
              </a:rPr>
              <a:t>African Lily</a:t>
            </a:r>
            <a:endParaRPr lang="en-IN" sz="5400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70C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6C6053B-F435-4B80-815F-C5314C396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97495"/>
            <a:ext cx="7068999" cy="5360504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b="1" dirty="0"/>
              <a:t>Botanical Name</a:t>
            </a:r>
            <a:r>
              <a:rPr lang="en-US" dirty="0"/>
              <a:t> : </a:t>
            </a:r>
            <a:r>
              <a:rPr lang="en-US" dirty="0">
                <a:solidFill>
                  <a:srgbClr val="0070C0"/>
                </a:solidFill>
              </a:rPr>
              <a:t>Agapanthus Africanus</a:t>
            </a:r>
          </a:p>
          <a:p>
            <a:r>
              <a:rPr lang="en-US" b="1" dirty="0"/>
              <a:t>Family : </a:t>
            </a:r>
            <a:r>
              <a:rPr lang="en-US" dirty="0" err="1">
                <a:solidFill>
                  <a:srgbClr val="0070C0"/>
                </a:solidFill>
              </a:rPr>
              <a:t>Amaryllidaceae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b="1" dirty="0"/>
              <a:t>Origin : </a:t>
            </a:r>
            <a:r>
              <a:rPr lang="en-US" dirty="0">
                <a:solidFill>
                  <a:srgbClr val="0070C0"/>
                </a:solidFill>
              </a:rPr>
              <a:t>Africa</a:t>
            </a:r>
          </a:p>
          <a:p>
            <a:r>
              <a:rPr lang="en-US" b="1" dirty="0"/>
              <a:t>Flower Colour :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Pale-blue, white</a:t>
            </a:r>
          </a:p>
          <a:p>
            <a:r>
              <a:rPr lang="en-US" b="1" dirty="0"/>
              <a:t>Flowering Season :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July-September</a:t>
            </a:r>
          </a:p>
          <a:p>
            <a:r>
              <a:rPr lang="en-US" sz="2800" b="1" dirty="0">
                <a:solidFill>
                  <a:srgbClr val="002060"/>
                </a:solidFill>
              </a:rPr>
              <a:t>Uses</a:t>
            </a:r>
            <a:r>
              <a:rPr lang="en-US" sz="2800" b="1" dirty="0"/>
              <a:t>-</a:t>
            </a:r>
            <a:r>
              <a:rPr lang="en-US" dirty="0">
                <a:solidFill>
                  <a:srgbClr val="FF0000"/>
                </a:solidFill>
              </a:rPr>
              <a:t>as A Decoration </a:t>
            </a:r>
          </a:p>
          <a:p>
            <a:r>
              <a:rPr lang="en-US" dirty="0">
                <a:solidFill>
                  <a:srgbClr val="FF0000"/>
                </a:solidFill>
              </a:rPr>
              <a:t>To Ensure An Easy Delivery And A Healthy Child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FCA6FD4-0C50-4597-BD24-6A44C905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493565"/>
            <a:ext cx="7305900" cy="364433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17B8B4B-8CA4-4FA1-80C3-7365689B2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2EBE4D0-2C2C-400E-B518-03A6FDC62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8998" y="1497494"/>
            <a:ext cx="5123002" cy="536050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38210535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5F678D-64EE-494B-B870-E50055D9D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826" y="112439"/>
            <a:ext cx="9601196" cy="1303867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ea typeface="+mn-ea"/>
                <a:cs typeface="+mn-cs"/>
              </a:rPr>
              <a:t>Begonia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3AE5118-FB18-4243-841E-FC742DC26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8527"/>
            <a:ext cx="6987209" cy="5029473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b="1" dirty="0"/>
              <a:t>Botanical Name : </a:t>
            </a:r>
            <a:r>
              <a:rPr lang="en-US" dirty="0">
                <a:solidFill>
                  <a:srgbClr val="FF0000"/>
                </a:solidFill>
              </a:rPr>
              <a:t>Begonia</a:t>
            </a:r>
          </a:p>
          <a:p>
            <a:r>
              <a:rPr lang="en-US" b="1" dirty="0"/>
              <a:t>Family :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Begoniaceae</a:t>
            </a:r>
          </a:p>
          <a:p>
            <a:r>
              <a:rPr lang="en-US" b="1" dirty="0"/>
              <a:t>Origin 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Tropical Subtropical Countries Except Australia</a:t>
            </a:r>
          </a:p>
          <a:p>
            <a:r>
              <a:rPr lang="en-US" b="1" dirty="0"/>
              <a:t>Flower Colour :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Red, orange, pink, yellow, white</a:t>
            </a:r>
          </a:p>
          <a:p>
            <a:r>
              <a:rPr lang="en-US" b="1" dirty="0"/>
              <a:t>Flowering Season :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June-November</a:t>
            </a:r>
          </a:p>
          <a:p>
            <a:r>
              <a:rPr lang="en-US" sz="2800" b="1" dirty="0">
                <a:solidFill>
                  <a:srgbClr val="0070C0"/>
                </a:solidFill>
              </a:rPr>
              <a:t>Uses</a:t>
            </a:r>
            <a:r>
              <a:rPr lang="en-US" sz="2800" b="1" dirty="0"/>
              <a:t>-</a:t>
            </a:r>
            <a:r>
              <a:rPr lang="en-US" dirty="0">
                <a:solidFill>
                  <a:srgbClr val="002060"/>
                </a:solidFill>
              </a:rPr>
              <a:t>to Form A Injection Of Vitamin B12</a:t>
            </a:r>
          </a:p>
          <a:p>
            <a:r>
              <a:rPr lang="en-US" dirty="0">
                <a:solidFill>
                  <a:srgbClr val="002060"/>
                </a:solidFill>
              </a:rPr>
              <a:t>For Releasing Energy From Food</a:t>
            </a:r>
          </a:p>
          <a:p>
            <a:r>
              <a:rPr lang="en-US" dirty="0">
                <a:solidFill>
                  <a:srgbClr val="002060"/>
                </a:solidFill>
              </a:rPr>
              <a:t>For Vitamin B11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1DF8F5A-7D2F-4200-A415-77258FDC9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520070"/>
            <a:ext cx="7305900" cy="337930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C569CCE-65EA-4516-89CD-DF0D34B97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7F99800-1AF2-4E2A-87F1-A6A8121E7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209" y="1828526"/>
            <a:ext cx="5204791" cy="502947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9893328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23ACF1-E071-4F11-850A-6B19D65C9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053" y="107488"/>
            <a:ext cx="9601196" cy="1303867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ea typeface="+mn-ea"/>
                <a:cs typeface="+mn-cs"/>
              </a:rPr>
              <a:t>Caladium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154A41A-8787-49A7-99FE-6B3DE4FDC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07576"/>
            <a:ext cx="6427304" cy="4950424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b="1" dirty="0"/>
              <a:t>Botanical Name :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Caladium Bicolor</a:t>
            </a:r>
          </a:p>
          <a:p>
            <a:r>
              <a:rPr lang="en-US" b="1" dirty="0"/>
              <a:t>Family :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Araceae</a:t>
            </a:r>
          </a:p>
          <a:p>
            <a:r>
              <a:rPr lang="en-US" b="1" dirty="0"/>
              <a:t>Origin : </a:t>
            </a:r>
            <a:r>
              <a:rPr lang="en-US" dirty="0">
                <a:solidFill>
                  <a:srgbClr val="002060"/>
                </a:solidFill>
              </a:rPr>
              <a:t>Tropical America</a:t>
            </a:r>
          </a:p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Uses</a:t>
            </a:r>
            <a:r>
              <a:rPr lang="en-US" sz="2800" b="1" dirty="0"/>
              <a:t>-</a:t>
            </a:r>
            <a:r>
              <a:rPr lang="en-US" dirty="0">
                <a:solidFill>
                  <a:srgbClr val="FF0000"/>
                </a:solidFill>
              </a:rPr>
              <a:t>treatment Of Sexual Disorders In Mans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34BBC00-BDDF-40EB-9A4C-A375885B8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599582"/>
            <a:ext cx="7305900" cy="258417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BF64D9F-08A5-4613-9FBA-3F059F476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30D2284-A467-4619-AAAA-0EC003757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304" y="1907576"/>
            <a:ext cx="5764695" cy="4950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11941577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CEA0DDD-F058-4244-9126-68FE8EBDB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372533"/>
            <a:ext cx="9601196" cy="1303867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ea typeface="+mn-ea"/>
                <a:cs typeface="+mn-cs"/>
              </a:rPr>
              <a:t>Canna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BF177B4-956D-4535-9EBC-F1DE0983A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91888"/>
            <a:ext cx="6480313" cy="4566112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b="1" dirty="0"/>
              <a:t>Botanical Name :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Canna Indica</a:t>
            </a:r>
          </a:p>
          <a:p>
            <a:r>
              <a:rPr lang="en-US" b="1" dirty="0"/>
              <a:t>Family :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Cannaceae</a:t>
            </a:r>
          </a:p>
          <a:p>
            <a:r>
              <a:rPr lang="en-US" b="1" dirty="0"/>
              <a:t>Origin : </a:t>
            </a:r>
            <a:r>
              <a:rPr lang="en-US" dirty="0">
                <a:solidFill>
                  <a:srgbClr val="C00000"/>
                </a:solidFill>
              </a:rPr>
              <a:t>Tropical America</a:t>
            </a:r>
          </a:p>
          <a:p>
            <a:r>
              <a:rPr lang="en-US" b="1" dirty="0"/>
              <a:t>Flower Colour : </a:t>
            </a:r>
            <a:r>
              <a:rPr lang="en-US" dirty="0">
                <a:solidFill>
                  <a:srgbClr val="C00000"/>
                </a:solidFill>
              </a:rPr>
              <a:t>Orange, red, pink, yellow, scarlet</a:t>
            </a:r>
          </a:p>
          <a:p>
            <a:r>
              <a:rPr lang="en-US" b="1" dirty="0"/>
              <a:t>Flowering Season :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Through Out The Year</a:t>
            </a:r>
          </a:p>
          <a:p>
            <a:r>
              <a:rPr lang="en-US" sz="2600" b="1" dirty="0">
                <a:solidFill>
                  <a:srgbClr val="00B0F0"/>
                </a:solidFill>
              </a:rPr>
              <a:t>Uses</a:t>
            </a:r>
            <a:r>
              <a:rPr lang="en-US" dirty="0"/>
              <a:t>-</a:t>
            </a:r>
            <a:r>
              <a:rPr lang="en-US" dirty="0">
                <a:solidFill>
                  <a:srgbClr val="002060"/>
                </a:solidFill>
              </a:rPr>
              <a:t>rich In Starch</a:t>
            </a:r>
          </a:p>
          <a:p>
            <a:r>
              <a:rPr lang="en-IN" dirty="0">
                <a:solidFill>
                  <a:srgbClr val="002060"/>
                </a:solidFill>
              </a:rPr>
              <a:t>Producing The Fermented Alcohol</a:t>
            </a:r>
          </a:p>
          <a:p>
            <a:r>
              <a:rPr lang="en-US" dirty="0">
                <a:solidFill>
                  <a:srgbClr val="002060"/>
                </a:solidFill>
              </a:rPr>
              <a:t>F</a:t>
            </a:r>
            <a:r>
              <a:rPr lang="en-IN" dirty="0">
                <a:solidFill>
                  <a:srgbClr val="002060"/>
                </a:solidFill>
              </a:rPr>
              <a:t>or Obtaining Dye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A4A2A90-78C0-4E6A-B124-20738C86E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586330"/>
            <a:ext cx="7305900" cy="271670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E2169B2-0F4A-4C56-B252-49D93628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5F08C39-9043-4882-A2BD-24BC92ADA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788" y="2286000"/>
            <a:ext cx="5721212" cy="4572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12765775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72D00C-4556-4A70-BA4C-869CFE251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345819"/>
            <a:ext cx="9601196" cy="1303867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ea typeface="+mn-ea"/>
                <a:cs typeface="+mn-cs"/>
              </a:rPr>
              <a:t>Clivia Lily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BCB03F5-F004-4055-8492-9AC06C30B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69502"/>
            <a:ext cx="6506817" cy="4788498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b="1" dirty="0"/>
              <a:t>Botanical Name : </a:t>
            </a:r>
            <a:r>
              <a:rPr lang="en-US" dirty="0">
                <a:solidFill>
                  <a:srgbClr val="002060"/>
                </a:solidFill>
              </a:rPr>
              <a:t>Clivia Miniata</a:t>
            </a:r>
          </a:p>
          <a:p>
            <a:r>
              <a:rPr lang="en-US" b="1" dirty="0"/>
              <a:t>Family :</a:t>
            </a:r>
            <a:r>
              <a:rPr lang="en-US" dirty="0">
                <a:solidFill>
                  <a:srgbClr val="002060"/>
                </a:solidFill>
              </a:rPr>
              <a:t> Amaryllidaceae</a:t>
            </a:r>
          </a:p>
          <a:p>
            <a:r>
              <a:rPr lang="en-US" b="1" dirty="0"/>
              <a:t>Origin :</a:t>
            </a: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Africa</a:t>
            </a:r>
          </a:p>
          <a:p>
            <a:r>
              <a:rPr lang="en-US" b="1" dirty="0"/>
              <a:t>Colour : </a:t>
            </a:r>
            <a:r>
              <a:rPr lang="en-US" dirty="0">
                <a:solidFill>
                  <a:srgbClr val="002060"/>
                </a:solidFill>
              </a:rPr>
              <a:t>Scarlet, Orange-yellow</a:t>
            </a:r>
          </a:p>
          <a:p>
            <a:r>
              <a:rPr lang="en-US" b="1" dirty="0"/>
              <a:t>Flowering Season :</a:t>
            </a: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Summer</a:t>
            </a:r>
          </a:p>
          <a:p>
            <a:r>
              <a:rPr lang="en-US" b="1" dirty="0">
                <a:solidFill>
                  <a:srgbClr val="FF0000"/>
                </a:solidFill>
              </a:rPr>
              <a:t>Uses</a:t>
            </a:r>
            <a:r>
              <a:rPr lang="en-US" dirty="0"/>
              <a:t>-</a:t>
            </a:r>
            <a:r>
              <a:rPr lang="en-US" dirty="0">
                <a:solidFill>
                  <a:srgbClr val="C00000"/>
                </a:solidFill>
              </a:rPr>
              <a:t>treating Pain</a:t>
            </a:r>
          </a:p>
          <a:p>
            <a:r>
              <a:rPr lang="en-US" dirty="0">
                <a:solidFill>
                  <a:srgbClr val="C00000"/>
                </a:solidFill>
              </a:rPr>
              <a:t>Fever</a:t>
            </a:r>
          </a:p>
          <a:p>
            <a:r>
              <a:rPr lang="en-US" dirty="0">
                <a:solidFill>
                  <a:srgbClr val="C00000"/>
                </a:solidFill>
              </a:rPr>
              <a:t>Muscle Stimulation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0ACE5FA-448D-4AD9-B474-97FAD1D3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512180"/>
            <a:ext cx="7305900" cy="345819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598197C-D86B-43DC-A4A1-B27AF7899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5B3EBE3-EC34-4576-AE6C-9D8CE81E5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6817" y="2069502"/>
            <a:ext cx="5685183" cy="478849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1512517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03FF64-67E3-4021-85F7-BA38CD127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609600"/>
            <a:ext cx="9601196" cy="1303867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ea typeface="+mn-ea"/>
                <a:cs typeface="+mn-cs"/>
              </a:rPr>
              <a:t>Crinum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4E6C880-EE2B-4493-A949-9D16F4325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37183"/>
            <a:ext cx="6361043" cy="4220817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b="1" dirty="0"/>
              <a:t>Botanical Name :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Crinum Latifolium</a:t>
            </a:r>
          </a:p>
          <a:p>
            <a:r>
              <a:rPr lang="en-US" b="1" dirty="0"/>
              <a:t>Family :</a:t>
            </a:r>
            <a:r>
              <a:rPr lang="en-US" dirty="0"/>
              <a:t>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Amaryllidaceae</a:t>
            </a:r>
          </a:p>
          <a:p>
            <a:r>
              <a:rPr lang="en-US" b="1" dirty="0"/>
              <a:t>Origin :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Tropical Asia And Africa Including India</a:t>
            </a:r>
          </a:p>
          <a:p>
            <a:r>
              <a:rPr lang="en-US" b="1" dirty="0"/>
              <a:t>Colour :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White, reddish</a:t>
            </a:r>
          </a:p>
          <a:p>
            <a:r>
              <a:rPr lang="en-US" b="1" dirty="0"/>
              <a:t>Flowering Season :</a:t>
            </a:r>
            <a:r>
              <a:rPr lang="en-US" dirty="0"/>
              <a:t>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June-November</a:t>
            </a:r>
          </a:p>
          <a:p>
            <a:r>
              <a:rPr lang="en-US" b="1" dirty="0">
                <a:solidFill>
                  <a:srgbClr val="7030A0"/>
                </a:solidFill>
              </a:rPr>
              <a:t>Uses</a:t>
            </a:r>
            <a:r>
              <a:rPr lang="en-US" dirty="0"/>
              <a:t>-</a:t>
            </a:r>
            <a:r>
              <a:rPr lang="en-US" dirty="0">
                <a:solidFill>
                  <a:srgbClr val="FF0000"/>
                </a:solidFill>
              </a:rPr>
              <a:t>cure Ailments And Diseases</a:t>
            </a:r>
          </a:p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87986AC-33FF-4899-8F84-787FAF45A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506816"/>
            <a:ext cx="7305900" cy="351183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05C7539-B77C-4F3F-B168-B70D178F4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D137EE7-EE0B-416E-A2C3-19758A749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43" y="2637183"/>
            <a:ext cx="5830957" cy="422081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14480435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CFBF0A-2262-464C-AAB5-E5335379C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609598"/>
            <a:ext cx="9601196" cy="1303867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ea typeface="+mn-ea"/>
                <a:cs typeface="+mn-cs"/>
              </a:rPr>
              <a:t>Cyclamen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3D67CC5-6162-41E6-BF93-C23D71807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70922"/>
            <a:ext cx="6215270" cy="4287078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b="1" dirty="0"/>
              <a:t>Botanical Name : </a:t>
            </a:r>
            <a:r>
              <a:rPr lang="en-US" dirty="0">
                <a:solidFill>
                  <a:srgbClr val="FF0000"/>
                </a:solidFill>
              </a:rPr>
              <a:t>Cyclamen Persicum</a:t>
            </a:r>
            <a:r>
              <a:rPr lang="en-US" dirty="0"/>
              <a:t> </a:t>
            </a:r>
          </a:p>
          <a:p>
            <a:r>
              <a:rPr lang="en-US" b="1" dirty="0"/>
              <a:t>Family :</a:t>
            </a:r>
            <a:r>
              <a:rPr lang="en-US" dirty="0">
                <a:solidFill>
                  <a:srgbClr val="FF0000"/>
                </a:solidFill>
              </a:rPr>
              <a:t> Primulaceae</a:t>
            </a:r>
          </a:p>
          <a:p>
            <a:r>
              <a:rPr lang="en-US" b="1" dirty="0"/>
              <a:t>Origin : </a:t>
            </a:r>
            <a:r>
              <a:rPr lang="en-US" dirty="0">
                <a:solidFill>
                  <a:srgbClr val="FF0000"/>
                </a:solidFill>
              </a:rPr>
              <a:t>Mediterranean</a:t>
            </a:r>
          </a:p>
          <a:p>
            <a:r>
              <a:rPr lang="en-US" b="1" dirty="0"/>
              <a:t>Colour : </a:t>
            </a:r>
            <a:r>
              <a:rPr lang="en-US" dirty="0">
                <a:solidFill>
                  <a:srgbClr val="FF0000"/>
                </a:solidFill>
              </a:rPr>
              <a:t>Pink, purple, red, white</a:t>
            </a:r>
          </a:p>
          <a:p>
            <a:r>
              <a:rPr lang="en-US" b="1" dirty="0"/>
              <a:t>Flower Season :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Autumn To Spring</a:t>
            </a:r>
          </a:p>
          <a:p>
            <a:r>
              <a:rPr lang="en-US" b="1" dirty="0">
                <a:solidFill>
                  <a:srgbClr val="00B0F0"/>
                </a:solidFill>
              </a:rPr>
              <a:t>Uses</a:t>
            </a:r>
            <a:r>
              <a:rPr lang="en-US" dirty="0"/>
              <a:t>-</a:t>
            </a:r>
            <a:r>
              <a:rPr lang="en-US" dirty="0">
                <a:solidFill>
                  <a:srgbClr val="00B050"/>
                </a:solidFill>
              </a:rPr>
              <a:t>for Menstral Disorder In Women</a:t>
            </a:r>
            <a:endParaRPr lang="en-IN" dirty="0">
              <a:solidFill>
                <a:srgbClr val="00B05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99C2B8D-2E44-4E5C-BF0C-3AABC80DB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248400"/>
            <a:ext cx="7305900" cy="510208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47F20DE-736D-4471-A94A-34580EE78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8681650-E239-4301-9F78-5B7977F67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050" y="2570920"/>
            <a:ext cx="5971949" cy="428707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40571263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0DCDB8-59D9-4D9D-A16A-2F0BFB52C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09600"/>
            <a:ext cx="9601196" cy="1303867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ea typeface="+mn-ea"/>
                <a:cs typeface="+mn-cs"/>
              </a:rPr>
              <a:t>Dahlia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14A0ACC-7EFE-4932-B5C5-7A704C533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570922"/>
            <a:ext cx="6467061" cy="4287078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b="1" dirty="0"/>
              <a:t>Botanical Name : </a:t>
            </a:r>
            <a:r>
              <a:rPr lang="en-US" dirty="0">
                <a:solidFill>
                  <a:srgbClr val="0070C0"/>
                </a:solidFill>
              </a:rPr>
              <a:t>Dahlia Hybrids</a:t>
            </a:r>
          </a:p>
          <a:p>
            <a:r>
              <a:rPr lang="en-US" b="1" dirty="0"/>
              <a:t>Family :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Asteraceae</a:t>
            </a:r>
          </a:p>
          <a:p>
            <a:r>
              <a:rPr lang="en-US" b="1" dirty="0"/>
              <a:t>Origin : </a:t>
            </a:r>
            <a:r>
              <a:rPr lang="en-US" dirty="0">
                <a:solidFill>
                  <a:srgbClr val="0070C0"/>
                </a:solidFill>
              </a:rPr>
              <a:t>Mexico</a:t>
            </a:r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: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Pink, red, yellow, white</a:t>
            </a:r>
          </a:p>
          <a:p>
            <a:r>
              <a:rPr lang="en-US" b="1" dirty="0"/>
              <a:t>Hight :</a:t>
            </a:r>
            <a:r>
              <a:rPr lang="en-US" dirty="0">
                <a:solidFill>
                  <a:srgbClr val="0070C0"/>
                </a:solidFill>
              </a:rPr>
              <a:t> 20-150 Cm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Uses</a:t>
            </a:r>
            <a:r>
              <a:rPr lang="en-US" dirty="0"/>
              <a:t>-</a:t>
            </a:r>
            <a:r>
              <a:rPr lang="en-US" dirty="0">
                <a:solidFill>
                  <a:srgbClr val="FF0000"/>
                </a:solidFill>
              </a:rPr>
              <a:t>treating Rashes And Cracks In Skin</a:t>
            </a:r>
          </a:p>
          <a:p>
            <a:r>
              <a:rPr lang="en-US" dirty="0">
                <a:solidFill>
                  <a:srgbClr val="FF0000"/>
                </a:solidFill>
              </a:rPr>
              <a:t>Rich in Antibiotic Compounds</a:t>
            </a:r>
          </a:p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FFA7A1C-DE60-4F75-AF6F-C766E8325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414052"/>
            <a:ext cx="7305900" cy="443948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EA0B2F5-E52B-4DAB-B44E-C6890F89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FBC9877-FAB5-404C-BA60-C040605F6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060" y="2570922"/>
            <a:ext cx="5724939" cy="428707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36866007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1B8141-D566-4E17-A2D2-544F13938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609600"/>
            <a:ext cx="9601196" cy="1303867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US" b="1" u="sng" dirty="0"/>
              <a:t> </a:t>
            </a:r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ea typeface="+mn-ea"/>
                <a:cs typeface="+mn-cs"/>
              </a:rPr>
              <a:t>Irises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48D32AC-C6E5-4CE7-82C1-25EE72A8B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84175"/>
            <a:ext cx="6480313" cy="4273826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b="1" dirty="0"/>
              <a:t>Botanical Name :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Irises Spp.</a:t>
            </a:r>
          </a:p>
          <a:p>
            <a:r>
              <a:rPr lang="en-US" b="1" dirty="0"/>
              <a:t>Family :</a:t>
            </a:r>
            <a:r>
              <a:rPr lang="en-US" dirty="0">
                <a:solidFill>
                  <a:srgbClr val="0070C0"/>
                </a:solidFill>
              </a:rPr>
              <a:t> Iridaceae</a:t>
            </a:r>
          </a:p>
          <a:p>
            <a:r>
              <a:rPr lang="en-US" b="1" dirty="0"/>
              <a:t>Origin :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South Asia</a:t>
            </a:r>
          </a:p>
          <a:p>
            <a:r>
              <a:rPr lang="en-US" b="1" dirty="0"/>
              <a:t>Flower Colour :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Purplish</a:t>
            </a:r>
          </a:p>
          <a:p>
            <a:r>
              <a:rPr lang="en-US" b="1" dirty="0"/>
              <a:t>Flower Season : </a:t>
            </a:r>
            <a:r>
              <a:rPr lang="en-US" dirty="0">
                <a:solidFill>
                  <a:srgbClr val="0070C0"/>
                </a:solidFill>
              </a:rPr>
              <a:t>Early Summer</a:t>
            </a:r>
          </a:p>
          <a:p>
            <a:r>
              <a:rPr lang="en-US" b="1" dirty="0">
                <a:solidFill>
                  <a:srgbClr val="7030A0"/>
                </a:solidFill>
              </a:rPr>
              <a:t>Uses</a:t>
            </a:r>
            <a:r>
              <a:rPr lang="en-US" dirty="0"/>
              <a:t>-</a:t>
            </a:r>
            <a:r>
              <a:rPr lang="en-US" dirty="0">
                <a:solidFill>
                  <a:srgbClr val="00B050"/>
                </a:solidFill>
              </a:rPr>
              <a:t>as Sedative Medicines</a:t>
            </a:r>
          </a:p>
          <a:p>
            <a:r>
              <a:rPr lang="en-US" dirty="0">
                <a:solidFill>
                  <a:srgbClr val="00B050"/>
                </a:solidFill>
              </a:rPr>
              <a:t>For Giving Colour To Food</a:t>
            </a:r>
            <a:endParaRPr lang="en-IN" dirty="0">
              <a:solidFill>
                <a:srgbClr val="00B050"/>
              </a:solidFill>
            </a:endParaRPr>
          </a:p>
          <a:p>
            <a:endParaRPr lang="en-IN" dirty="0">
              <a:solidFill>
                <a:srgbClr val="00B05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167684C-6728-4F73-9D1D-03F4EE0AD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248400"/>
            <a:ext cx="7305900" cy="443948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F53B674-F60D-480C-BBD6-EDB632F7C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87044C1-5AEE-4F09-B2A7-111894116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313" y="2584172"/>
            <a:ext cx="5711687" cy="427382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6216027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81CA133-6A48-4FB0-A2DB-185E2DE35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717088"/>
            <a:ext cx="9601196" cy="1303867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Torch</a:t>
            </a:r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Lily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5F8DBF6-B760-4A72-8AC9-A7E7266A9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769704"/>
            <a:ext cx="6453809" cy="4088296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b="1" dirty="0"/>
              <a:t>Botanical Name : </a:t>
            </a:r>
            <a:r>
              <a:rPr lang="en-US" dirty="0">
                <a:solidFill>
                  <a:srgbClr val="C00000"/>
                </a:solidFill>
              </a:rPr>
              <a:t>Kniphofia Uvaria</a:t>
            </a:r>
          </a:p>
          <a:p>
            <a:r>
              <a:rPr lang="en-US" b="1" dirty="0"/>
              <a:t>Family :</a:t>
            </a:r>
            <a:r>
              <a:rPr lang="en-US" dirty="0">
                <a:solidFill>
                  <a:srgbClr val="C00000"/>
                </a:solidFill>
              </a:rPr>
              <a:t> Asphodelaceae</a:t>
            </a:r>
          </a:p>
          <a:p>
            <a:r>
              <a:rPr lang="en-US" b="1" dirty="0"/>
              <a:t>Origin : </a:t>
            </a:r>
            <a:r>
              <a:rPr lang="en-US" dirty="0">
                <a:solidFill>
                  <a:srgbClr val="C00000"/>
                </a:solidFill>
              </a:rPr>
              <a:t>South Africa</a:t>
            </a:r>
          </a:p>
          <a:p>
            <a:r>
              <a:rPr lang="en-US" b="1" dirty="0"/>
              <a:t>Flower Colour :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Cora-red</a:t>
            </a:r>
          </a:p>
          <a:p>
            <a:r>
              <a:rPr lang="en-US" b="1" dirty="0"/>
              <a:t>Flower Season : </a:t>
            </a:r>
            <a:r>
              <a:rPr lang="en-US" dirty="0">
                <a:solidFill>
                  <a:srgbClr val="C00000"/>
                </a:solidFill>
              </a:rPr>
              <a:t>Rainy</a:t>
            </a:r>
          </a:p>
          <a:p>
            <a:r>
              <a:rPr lang="en-US" b="1" dirty="0">
                <a:solidFill>
                  <a:srgbClr val="00B050"/>
                </a:solidFill>
              </a:rPr>
              <a:t>Uses</a:t>
            </a:r>
            <a:r>
              <a:rPr lang="en-US" dirty="0"/>
              <a:t>-</a:t>
            </a:r>
            <a:r>
              <a:rPr lang="en-US" dirty="0">
                <a:solidFill>
                  <a:srgbClr val="002060"/>
                </a:solidFill>
              </a:rPr>
              <a:t>treating Of Ulcers, open Wounds, cholera, kidney Problems, snake Bite</a:t>
            </a:r>
            <a:endParaRPr lang="en-IN" dirty="0">
              <a:solidFill>
                <a:srgbClr val="002060"/>
              </a:solidFill>
            </a:endParaRPr>
          </a:p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75A5749-E47D-47AA-AA6E-4209F3327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493564"/>
            <a:ext cx="7305900" cy="364435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4A6EB6D-372F-45AD-A540-964A3DE6F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E0CE298-C3C8-4E31-98FB-E46A80A63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3808" y="2769703"/>
            <a:ext cx="5738191" cy="40882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1544193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C06DB44-5734-4B99-A1AC-05CA35DCB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609600"/>
            <a:ext cx="9601196" cy="1303867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Lilies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AFA8983-1CA6-4904-864C-C82229F62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23931"/>
            <a:ext cx="6096000" cy="4234070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b="1" dirty="0"/>
              <a:t>Botanical Name :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Lilium</a:t>
            </a:r>
          </a:p>
          <a:p>
            <a:r>
              <a:rPr lang="en-US" b="1" dirty="0"/>
              <a:t>Family :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Liliaceae</a:t>
            </a:r>
          </a:p>
          <a:p>
            <a:r>
              <a:rPr lang="en-US" b="1" dirty="0"/>
              <a:t>Origin :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Japan, China, Korea, U.S.A.</a:t>
            </a:r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:</a:t>
            </a:r>
            <a:r>
              <a:rPr lang="en-US" dirty="0">
                <a:solidFill>
                  <a:srgbClr val="00B050"/>
                </a:solidFill>
              </a:rPr>
              <a:t> Red, orange, yellow, white</a:t>
            </a:r>
          </a:p>
          <a:p>
            <a:r>
              <a:rPr lang="en-US" b="1" dirty="0"/>
              <a:t>Flower Season :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Throughout The Year</a:t>
            </a:r>
          </a:p>
          <a:p>
            <a:r>
              <a:rPr lang="en-US" b="1" dirty="0">
                <a:solidFill>
                  <a:srgbClr val="C00000"/>
                </a:solidFill>
              </a:rPr>
              <a:t>Uses</a:t>
            </a:r>
            <a:r>
              <a:rPr lang="en-US" b="1" dirty="0"/>
              <a:t>-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Used For Heart Problems</a:t>
            </a:r>
            <a:endParaRPr lang="en-IN" dirty="0">
              <a:solidFill>
                <a:srgbClr val="0070C0"/>
              </a:solidFill>
            </a:endParaRPr>
          </a:p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DA26859-7EF0-4209-9A24-EFB65B4C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520070"/>
            <a:ext cx="7305900" cy="337930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319189E-FDB5-4AC3-AEE6-65E77CEEA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E192567-6154-4A3F-B289-865578AFA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2623928"/>
            <a:ext cx="6096000" cy="423407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27091797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DCFA5D-6E42-44F6-84DC-2722D8567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554566"/>
            <a:ext cx="9601196" cy="1303867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ea typeface="+mn-ea"/>
                <a:cs typeface="+mn-cs"/>
              </a:rPr>
              <a:t>Lotus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39F328-0979-42C3-BD8E-2871B97AE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76939"/>
            <a:ext cx="6096000" cy="4181061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b="1" dirty="0"/>
              <a:t>Botanical Name : </a:t>
            </a:r>
            <a:r>
              <a:rPr lang="en-US" dirty="0">
                <a:solidFill>
                  <a:srgbClr val="FF0000"/>
                </a:solidFill>
              </a:rPr>
              <a:t>Nelumbo Nucifera</a:t>
            </a:r>
          </a:p>
          <a:p>
            <a:r>
              <a:rPr lang="en-US" b="1" dirty="0"/>
              <a:t>Family 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Nymphaeaceae</a:t>
            </a:r>
          </a:p>
          <a:p>
            <a:r>
              <a:rPr lang="en-US" b="1" dirty="0"/>
              <a:t>Origin 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Asia Including India</a:t>
            </a:r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: </a:t>
            </a:r>
            <a:r>
              <a:rPr lang="en-US" dirty="0">
                <a:solidFill>
                  <a:srgbClr val="FF0000"/>
                </a:solidFill>
              </a:rPr>
              <a:t>Pink</a:t>
            </a:r>
          </a:p>
          <a:p>
            <a:r>
              <a:rPr lang="en-US" b="1" dirty="0"/>
              <a:t>Flower Season : </a:t>
            </a:r>
            <a:r>
              <a:rPr lang="en-US" dirty="0">
                <a:solidFill>
                  <a:srgbClr val="FF0000"/>
                </a:solidFill>
              </a:rPr>
              <a:t>July-October</a:t>
            </a:r>
          </a:p>
          <a:p>
            <a:r>
              <a:rPr lang="en-US" b="1" dirty="0">
                <a:solidFill>
                  <a:srgbClr val="00B050"/>
                </a:solidFill>
              </a:rPr>
              <a:t>Uses</a:t>
            </a:r>
            <a:r>
              <a:rPr lang="en-US" dirty="0"/>
              <a:t>-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For Bleeding Cough, fever, liver, stomach Problems</a:t>
            </a:r>
            <a:endParaRPr lang="en-IN" dirty="0">
              <a:solidFill>
                <a:srgbClr val="0070C0"/>
              </a:solidFill>
            </a:endParaRPr>
          </a:p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1945D5A-1422-4F5F-BB44-4C1DA373A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506816"/>
            <a:ext cx="7305900" cy="351183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E97B55A-7A44-42F8-A8DC-7AC352CC9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53F52D3-1ABB-490F-B547-578546370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676937"/>
            <a:ext cx="6096000" cy="418106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35634405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6E0115-81F1-4064-AA8B-B1FD3BFC8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730340"/>
            <a:ext cx="9601196" cy="1303867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ea typeface="+mn-ea"/>
                <a:cs typeface="+mn-cs"/>
              </a:rPr>
              <a:t>Water</a:t>
            </a:r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n-lt"/>
                <a:ea typeface="+mn-ea"/>
                <a:cs typeface="+mn-cs"/>
              </a:rPr>
              <a:t> Lilies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3820404-48D5-48A6-8BDD-73AC86E69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822713"/>
            <a:ext cx="6400800" cy="4035287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b="1" dirty="0"/>
              <a:t>Botanical Name :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Nymphaea</a:t>
            </a:r>
          </a:p>
          <a:p>
            <a:r>
              <a:rPr lang="en-US" b="1" dirty="0"/>
              <a:t>Family :</a:t>
            </a:r>
            <a:r>
              <a:rPr lang="en-US" dirty="0">
                <a:solidFill>
                  <a:srgbClr val="00B0F0"/>
                </a:solidFill>
              </a:rPr>
              <a:t> Nymphaeaceae</a:t>
            </a:r>
          </a:p>
          <a:p>
            <a:r>
              <a:rPr lang="en-US" b="1" dirty="0"/>
              <a:t>Origin : </a:t>
            </a:r>
            <a:r>
              <a:rPr lang="en-US" dirty="0">
                <a:solidFill>
                  <a:srgbClr val="00B0F0"/>
                </a:solidFill>
              </a:rPr>
              <a:t>Europe, south Africa, Australia</a:t>
            </a:r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: </a:t>
            </a:r>
            <a:r>
              <a:rPr lang="en-US" dirty="0">
                <a:solidFill>
                  <a:srgbClr val="00B0F0"/>
                </a:solidFill>
              </a:rPr>
              <a:t>Blue, red, pink, yellow, lemon</a:t>
            </a:r>
          </a:p>
          <a:p>
            <a:r>
              <a:rPr lang="en-US" b="1" dirty="0"/>
              <a:t>Flower Season : </a:t>
            </a:r>
            <a:r>
              <a:rPr lang="en-US" dirty="0">
                <a:solidFill>
                  <a:srgbClr val="00B0F0"/>
                </a:solidFill>
              </a:rPr>
              <a:t>June-October</a:t>
            </a:r>
          </a:p>
          <a:p>
            <a:r>
              <a:rPr lang="en-US" b="1" dirty="0">
                <a:solidFill>
                  <a:srgbClr val="7030A0"/>
                </a:solidFill>
              </a:rPr>
              <a:t>Uses</a:t>
            </a:r>
            <a:r>
              <a:rPr lang="en-US" dirty="0"/>
              <a:t>-</a:t>
            </a:r>
            <a:r>
              <a:rPr lang="en-US" dirty="0">
                <a:solidFill>
                  <a:srgbClr val="FF0000"/>
                </a:solidFill>
              </a:rPr>
              <a:t> Treat Ongoing Diarrhea</a:t>
            </a:r>
            <a:endParaRPr lang="en-IN" dirty="0">
              <a:solidFill>
                <a:srgbClr val="FF0000"/>
              </a:solidFill>
            </a:endParaRPr>
          </a:p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D67123B-E544-49E9-B144-D4AC7F5A2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347790"/>
            <a:ext cx="7305900" cy="510209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70CAEED-00F4-460C-85B5-93D806B1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43D6E50-8848-42C5-837B-44A81783E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1" y="2822711"/>
            <a:ext cx="5791200" cy="403528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8935095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1A0976-BEDA-4698-ACF7-142C1FBDE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717088"/>
            <a:ext cx="9601196" cy="1303867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n-lt"/>
                <a:ea typeface="+mn-ea"/>
                <a:cs typeface="+mn-cs"/>
              </a:rPr>
              <a:t>Mexican Tuberose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BCB64BA-DE7D-4FF6-BC32-39896909E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743200"/>
            <a:ext cx="6096000" cy="4114800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b="1" dirty="0"/>
              <a:t>Botanical Name :</a:t>
            </a:r>
            <a:r>
              <a:rPr lang="en-US" dirty="0">
                <a:solidFill>
                  <a:srgbClr val="FF0000"/>
                </a:solidFill>
              </a:rPr>
              <a:t> Polianthes Tuberosa</a:t>
            </a:r>
          </a:p>
          <a:p>
            <a:r>
              <a:rPr lang="en-US" b="1" dirty="0"/>
              <a:t>Family :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Agavaceae</a:t>
            </a:r>
          </a:p>
          <a:p>
            <a:r>
              <a:rPr lang="en-US" b="1" dirty="0"/>
              <a:t>Origin : </a:t>
            </a:r>
            <a:r>
              <a:rPr lang="en-US" dirty="0">
                <a:solidFill>
                  <a:srgbClr val="FF0000"/>
                </a:solidFill>
              </a:rPr>
              <a:t>Mexico</a:t>
            </a:r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White</a:t>
            </a:r>
          </a:p>
          <a:p>
            <a:r>
              <a:rPr lang="en-US" b="1" dirty="0"/>
              <a:t>Flower Season : </a:t>
            </a:r>
            <a:r>
              <a:rPr lang="en-US" dirty="0">
                <a:solidFill>
                  <a:srgbClr val="FF0000"/>
                </a:solidFill>
              </a:rPr>
              <a:t>Summer, rainy Season</a:t>
            </a:r>
          </a:p>
          <a:p>
            <a:r>
              <a:rPr lang="en-US" b="1" dirty="0">
                <a:solidFill>
                  <a:srgbClr val="00B050"/>
                </a:solidFill>
              </a:rPr>
              <a:t>Uses</a:t>
            </a:r>
            <a:r>
              <a:rPr lang="en-US" dirty="0"/>
              <a:t>- </a:t>
            </a:r>
            <a:r>
              <a:rPr lang="en-US" dirty="0">
                <a:solidFill>
                  <a:srgbClr val="002060"/>
                </a:solidFill>
              </a:rPr>
              <a:t>Making Artistic Garlands</a:t>
            </a:r>
            <a:endParaRPr lang="en-IN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Extraction Of Oil.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0C7E721-ADE8-46DB-8AF9-BB81FF216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533322"/>
            <a:ext cx="7305900" cy="324678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5863EB6-6CC1-4BBB-9CBD-81B95BBC7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02404EA-D4C0-41FA-BEF8-2945A1362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743198"/>
            <a:ext cx="6095998" cy="41148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33196615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1BAF7F-63AE-4882-93EB-31FFEB2CE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02732"/>
            <a:ext cx="9601196" cy="1303867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n-lt"/>
                <a:ea typeface="+mn-ea"/>
                <a:cs typeface="+mn-cs"/>
              </a:rPr>
              <a:t>Blood Lily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EAC25F-2FAB-4959-A3A3-21F6ABADF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63687"/>
            <a:ext cx="6096000" cy="4194313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b="1" dirty="0"/>
              <a:t>Botanical Name :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Scadoxus Multiflorus</a:t>
            </a:r>
          </a:p>
          <a:p>
            <a:r>
              <a:rPr lang="en-US" b="1" dirty="0"/>
              <a:t>Family :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Amaryllidaceae</a:t>
            </a:r>
          </a:p>
          <a:p>
            <a:r>
              <a:rPr lang="en-US" b="1" dirty="0"/>
              <a:t>Origin : </a:t>
            </a:r>
            <a:r>
              <a:rPr lang="en-US" dirty="0">
                <a:solidFill>
                  <a:srgbClr val="C00000"/>
                </a:solidFill>
              </a:rPr>
              <a:t>Tropical Africa</a:t>
            </a:r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: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Red, pinkish-red</a:t>
            </a:r>
          </a:p>
          <a:p>
            <a:r>
              <a:rPr lang="en-US" b="1" dirty="0"/>
              <a:t>Flower Season : </a:t>
            </a:r>
            <a:r>
              <a:rPr lang="en-US" dirty="0">
                <a:solidFill>
                  <a:srgbClr val="C00000"/>
                </a:solidFill>
              </a:rPr>
              <a:t>Summer</a:t>
            </a:r>
          </a:p>
          <a:p>
            <a:r>
              <a:rPr lang="en-US" b="1" dirty="0">
                <a:solidFill>
                  <a:srgbClr val="FF0000"/>
                </a:solidFill>
              </a:rPr>
              <a:t>Uses</a:t>
            </a:r>
            <a:r>
              <a:rPr lang="en-US" dirty="0"/>
              <a:t>-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Treat Dropsy, poorly Healing Wound</a:t>
            </a:r>
            <a:endParaRPr lang="en-IN" dirty="0">
              <a:solidFill>
                <a:srgbClr val="00B050"/>
              </a:solidFill>
            </a:endParaRPr>
          </a:p>
          <a:p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2C0615A-8147-407E-A37F-F843D2855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6414052"/>
            <a:ext cx="7305900" cy="443948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C73598-35BB-49C4-BD00-15154CD6D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A20BAF0-1231-4569-BB55-99274A58C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663686"/>
            <a:ext cx="6096000" cy="419431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12168620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57C62D-FBF8-4D5A-A007-03006257D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609600"/>
            <a:ext cx="9601196" cy="1303867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n-lt"/>
                <a:ea typeface="+mn-ea"/>
                <a:cs typeface="+mn-cs"/>
              </a:rPr>
              <a:t>Tulip</a:t>
            </a:r>
            <a:endParaRPr lang="en-IN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B77C45-E2B1-4D11-8262-A2AE57A8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729948"/>
            <a:ext cx="5936974" cy="4128052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b="1" dirty="0"/>
              <a:t>Botanical Name :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Tulipa</a:t>
            </a:r>
          </a:p>
          <a:p>
            <a:r>
              <a:rPr lang="en-US" b="1" dirty="0"/>
              <a:t>Family :</a:t>
            </a:r>
            <a:r>
              <a:rPr lang="en-US" dirty="0">
                <a:solidFill>
                  <a:srgbClr val="7030A0"/>
                </a:solidFill>
              </a:rPr>
              <a:t> Liliaceae</a:t>
            </a:r>
          </a:p>
          <a:p>
            <a:r>
              <a:rPr lang="en-US" b="1" dirty="0"/>
              <a:t>Origin :</a:t>
            </a:r>
            <a:r>
              <a:rPr lang="en-US" dirty="0">
                <a:solidFill>
                  <a:srgbClr val="7030A0"/>
                </a:solidFill>
              </a:rPr>
              <a:t> Europe, Africa</a:t>
            </a:r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: </a:t>
            </a:r>
            <a:r>
              <a:rPr lang="en-US" dirty="0">
                <a:solidFill>
                  <a:srgbClr val="7030A0"/>
                </a:solidFill>
              </a:rPr>
              <a:t>Red, pink, orange, yellow, white</a:t>
            </a:r>
          </a:p>
          <a:p>
            <a:r>
              <a:rPr lang="en-US" b="1" dirty="0"/>
              <a:t>Flower Season : </a:t>
            </a:r>
            <a:r>
              <a:rPr lang="en-US" dirty="0">
                <a:solidFill>
                  <a:srgbClr val="7030A0"/>
                </a:solidFill>
              </a:rPr>
              <a:t>Summe</a:t>
            </a:r>
            <a:r>
              <a:rPr lang="en-US" dirty="0"/>
              <a:t>r</a:t>
            </a:r>
          </a:p>
          <a:p>
            <a:r>
              <a:rPr lang="en-US" b="1" dirty="0">
                <a:solidFill>
                  <a:srgbClr val="C00000"/>
                </a:solidFill>
              </a:rPr>
              <a:t>Uses</a:t>
            </a:r>
            <a:r>
              <a:rPr lang="en-US" dirty="0"/>
              <a:t>- </a:t>
            </a:r>
            <a:r>
              <a:rPr lang="en-US" dirty="0">
                <a:solidFill>
                  <a:srgbClr val="00B050"/>
                </a:solidFill>
              </a:rPr>
              <a:t>Dry Sensitive Skin</a:t>
            </a:r>
            <a:endParaRPr lang="en-IN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Making Perfumes</a:t>
            </a:r>
            <a:endParaRPr lang="en-IN" dirty="0">
              <a:solidFill>
                <a:srgbClr val="00B05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702DA07-5414-4DAB-B444-EE0FA228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7025" y="6453808"/>
            <a:ext cx="5394275" cy="404191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0060BDC-2C6E-4858-9DAC-DF20D3A9F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6D5BE51-097D-4D25-A7B6-748CC82CB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974" y="2729946"/>
            <a:ext cx="6255026" cy="41280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="" xmlns:p14="http://schemas.microsoft.com/office/powerpoint/2010/main" val="30898785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702DA07-5414-4DAB-B444-EE0FA228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7025" y="6453808"/>
            <a:ext cx="5394275" cy="404191"/>
          </a:xfrm>
        </p:spPr>
        <p:txBody>
          <a:bodyPr/>
          <a:lstStyle/>
          <a:p>
            <a:r>
              <a:rPr lang="en-US" dirty="0"/>
              <a:t>Riya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0060BDC-2C6E-4858-9DAC-DF20D3A9F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500180"/>
            <a:ext cx="12192000" cy="1500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3200" b="1" dirty="0" smtClean="0">
                <a:solidFill>
                  <a:srgbClr val="00B0F0"/>
                </a:solidFill>
              </a:rPr>
              <a:t>Book on Gardening and Floriculture, by S. </a:t>
            </a:r>
            <a:r>
              <a:rPr lang="en-IN" sz="3200" b="1" dirty="0" err="1" smtClean="0">
                <a:solidFill>
                  <a:srgbClr val="00B0F0"/>
                </a:solidFill>
              </a:rPr>
              <a:t>Dinesh</a:t>
            </a:r>
            <a:r>
              <a:rPr lang="en-IN" sz="3200" b="1" dirty="0" smtClean="0">
                <a:solidFill>
                  <a:srgbClr val="00B0F0"/>
                </a:solidFill>
              </a:rPr>
              <a:t> &amp; Co.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3200" b="1" dirty="0" smtClean="0">
                <a:solidFill>
                  <a:srgbClr val="00B0F0"/>
                </a:solidFill>
              </a:rPr>
              <a:t> Internet recourses for </a:t>
            </a:r>
            <a:r>
              <a:rPr lang="en-IN" sz="3200" b="1" dirty="0" smtClean="0">
                <a:solidFill>
                  <a:srgbClr val="00B0F0"/>
                </a:solidFill>
              </a:rPr>
              <a:t>plants </a:t>
            </a:r>
            <a:r>
              <a:rPr lang="en-IN" sz="3200" b="1" dirty="0" smtClean="0">
                <a:solidFill>
                  <a:srgbClr val="00B0F0"/>
                </a:solidFill>
              </a:rPr>
              <a:t>images </a:t>
            </a:r>
            <a:endParaRPr lang="en-US" sz="3200" b="1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83732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B0F0"/>
                </a:solidFill>
              </a:rPr>
              <a:t>SOURCES:</a:t>
            </a:r>
            <a:endParaRPr lang="en-US" sz="4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98785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AA8B1D-B7DB-4F4B-9B62-82F2B4ED0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053" y="1849412"/>
            <a:ext cx="9601196" cy="1303867"/>
          </a:xfr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800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Thank-you</a:t>
            </a:r>
            <a:endParaRPr lang="en-IN" sz="8800" b="1" u="sng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="" xmlns:a16="http://schemas.microsoft.com/office/drawing/2014/main" id="{7C15DE7C-BB5D-473A-997F-2776480D3ECA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 flipV="1">
            <a:off x="11114960" y="6858000"/>
            <a:ext cx="3187893" cy="334370"/>
          </a:xfrm>
        </p:spPr>
        <p:txBody>
          <a:bodyPr>
            <a:normAutofit fontScale="77500" lnSpcReduction="20000"/>
          </a:bodyPr>
          <a:lstStyle/>
          <a:p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A733358-0342-4DDA-89C1-0C6D56CC1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Riya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605711C-AF65-453C-8374-82A014AE3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57551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 tmFilter="0,0; .5, 0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2" grpId="2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769</TotalTime>
  <Words>762</Words>
  <Application>Microsoft Office PowerPoint</Application>
  <PresentationFormat>Custom</PresentationFormat>
  <Paragraphs>192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Organic</vt:lpstr>
      <vt:lpstr>Bulbous </vt:lpstr>
      <vt:lpstr>Introduction</vt:lpstr>
      <vt:lpstr>Advantages Of Bulbous Plants</vt:lpstr>
      <vt:lpstr>Propagation Of Bulbous Plants</vt:lpstr>
      <vt:lpstr>Examples Of BulbousPlants</vt:lpstr>
      <vt:lpstr>African Lily</vt:lpstr>
      <vt:lpstr>Begonia</vt:lpstr>
      <vt:lpstr>Caladium</vt:lpstr>
      <vt:lpstr>Canna</vt:lpstr>
      <vt:lpstr>Clivia Lily</vt:lpstr>
      <vt:lpstr>Crinum</vt:lpstr>
      <vt:lpstr>Cyclamen</vt:lpstr>
      <vt:lpstr>Dahlia</vt:lpstr>
      <vt:lpstr> Irises</vt:lpstr>
      <vt:lpstr>Torch Lily</vt:lpstr>
      <vt:lpstr>Lilies</vt:lpstr>
      <vt:lpstr> Lotus</vt:lpstr>
      <vt:lpstr>Water Lilies</vt:lpstr>
      <vt:lpstr>Mexican Tuberose</vt:lpstr>
      <vt:lpstr>Blood Lily</vt:lpstr>
      <vt:lpstr>Tulip</vt:lpstr>
      <vt:lpstr>Slide 22</vt:lpstr>
      <vt:lpstr>Thank-you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BOTANY PRESANTATION</dc:title>
  <dc:creator>hp</dc:creator>
  <cp:lastModifiedBy>HP</cp:lastModifiedBy>
  <cp:revision>85</cp:revision>
  <dcterms:created xsi:type="dcterms:W3CDTF">2021-09-21T10:34:42Z</dcterms:created>
  <dcterms:modified xsi:type="dcterms:W3CDTF">2022-07-18T11:09:20Z</dcterms:modified>
</cp:coreProperties>
</file>